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9" r:id="rId3"/>
    <p:sldId id="285" r:id="rId4"/>
    <p:sldId id="286" r:id="rId5"/>
    <p:sldId id="290" r:id="rId6"/>
    <p:sldId id="316" r:id="rId7"/>
    <p:sldId id="265" r:id="rId8"/>
    <p:sldId id="258" r:id="rId9"/>
    <p:sldId id="311" r:id="rId10"/>
    <p:sldId id="306" r:id="rId11"/>
    <p:sldId id="292" r:id="rId12"/>
    <p:sldId id="317" r:id="rId13"/>
    <p:sldId id="318" r:id="rId14"/>
    <p:sldId id="319" r:id="rId15"/>
    <p:sldId id="307" r:id="rId16"/>
    <p:sldId id="320" r:id="rId17"/>
    <p:sldId id="321" r:id="rId18"/>
    <p:sldId id="270" r:id="rId19"/>
    <p:sldId id="322" r:id="rId20"/>
    <p:sldId id="323" r:id="rId21"/>
    <p:sldId id="274" r:id="rId22"/>
    <p:sldId id="275" r:id="rId23"/>
    <p:sldId id="324" r:id="rId24"/>
    <p:sldId id="263" r:id="rId25"/>
    <p:sldId id="325" r:id="rId26"/>
    <p:sldId id="272" r:id="rId27"/>
    <p:sldId id="264" r:id="rId28"/>
    <p:sldId id="309" r:id="rId29"/>
    <p:sldId id="328" r:id="rId30"/>
    <p:sldId id="327" r:id="rId31"/>
    <p:sldId id="326" r:id="rId32"/>
    <p:sldId id="329" r:id="rId33"/>
    <p:sldId id="315" r:id="rId34"/>
    <p:sldId id="303" r:id="rId35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16F6"/>
    <a:srgbClr val="19F3F3"/>
    <a:srgbClr val="F31E19"/>
    <a:srgbClr val="F21AD3"/>
    <a:srgbClr val="268919"/>
    <a:srgbClr val="66FF66"/>
    <a:srgbClr val="830EB2"/>
    <a:srgbClr val="0AD814"/>
    <a:srgbClr val="E39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5" d="100"/>
          <a:sy n="65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92"/>
    </p:cViewPr>
  </p:sorter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  <p:guide orient="horz" pos="3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89FE44-A346-496D-817F-61296BD8A19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9F3BCC-EEB4-47DC-9D23-E4BEF93C86B1}">
      <dgm:prSet phldrT="[Текст]" custT="1"/>
      <dgm:spPr>
        <a:solidFill>
          <a:srgbClr val="00B0F0"/>
        </a:solidFill>
      </dgm:spPr>
      <dgm:t>
        <a:bodyPr/>
        <a:lstStyle/>
        <a:p>
          <a:r>
            <a:rPr kumimoji="0" lang="ru-RU" sz="1600" b="1" i="0" u="none" strike="noStrike" cap="all" spc="0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эксперимент</a:t>
          </a:r>
          <a:endParaRPr lang="ru-RU" sz="16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0E49D7B8-4B91-4452-AF9A-01504EBE51D3}" type="parTrans" cxnId="{11B1CAB3-B476-42D5-A221-EFCEAA296F0C}">
      <dgm:prSet/>
      <dgm:spPr/>
      <dgm:t>
        <a:bodyPr/>
        <a:lstStyle/>
        <a:p>
          <a:endParaRPr lang="ru-RU"/>
        </a:p>
      </dgm:t>
    </dgm:pt>
    <dgm:pt modelId="{5949721F-760C-41EA-8B5A-A10DBB60B8E5}" type="sibTrans" cxnId="{11B1CAB3-B476-42D5-A221-EFCEAA296F0C}">
      <dgm:prSet/>
      <dgm:spPr/>
      <dgm:t>
        <a:bodyPr/>
        <a:lstStyle/>
        <a:p>
          <a:endParaRPr lang="ru-RU"/>
        </a:p>
      </dgm:t>
    </dgm:pt>
    <dgm:pt modelId="{38C492F4-3D5E-4937-AFCA-AD032BC4201E}">
      <dgm:prSet phldrT="[Текст]" custT="1"/>
      <dgm:spPr>
        <a:solidFill>
          <a:srgbClr val="FFFF00"/>
        </a:solidFill>
      </dgm:spPr>
      <dgm:t>
        <a:bodyPr/>
        <a:lstStyle/>
        <a:p>
          <a:r>
            <a:rPr kumimoji="0" lang="ru-RU" sz="1600" b="1" i="0" u="none" strike="noStrike" cap="all" spc="0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активизируются  мыслительные процессы</a:t>
          </a:r>
          <a:endParaRPr lang="ru-RU" sz="16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B83B6886-B4DD-4801-ACC6-E6384A8A604C}" type="parTrans" cxnId="{F87EFD88-0ACF-430E-8D99-3FD0B8AD45D5}">
      <dgm:prSet/>
      <dgm:spPr/>
      <dgm:t>
        <a:bodyPr/>
        <a:lstStyle/>
        <a:p>
          <a:endParaRPr lang="ru-RU"/>
        </a:p>
      </dgm:t>
    </dgm:pt>
    <dgm:pt modelId="{005C8AFE-BC29-4061-ACE0-0F6ED927C17A}" type="sibTrans" cxnId="{F87EFD88-0ACF-430E-8D99-3FD0B8AD45D5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EEB147F3-99F9-404A-B6F2-905B1B7731FB}">
      <dgm:prSet phldrT="[Текст]" custT="1"/>
      <dgm:spPr>
        <a:solidFill>
          <a:srgbClr val="F21AD3"/>
        </a:solidFill>
      </dgm:spPr>
      <dgm:t>
        <a:bodyPr/>
        <a:lstStyle/>
        <a:p>
          <a:r>
            <a:rPr kumimoji="0" lang="ru-RU" sz="1600" b="1" i="0" u="none" strike="noStrike" cap="all" spc="0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устанавливать причинно-следственные связи</a:t>
          </a:r>
          <a:endParaRPr lang="ru-RU" sz="16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FFFF00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3F99C44F-7EC1-48C8-968E-75D71A10A1EA}" type="parTrans" cxnId="{971673E7-EDE7-42C1-8BF6-42119F587E50}">
      <dgm:prSet/>
      <dgm:spPr/>
      <dgm:t>
        <a:bodyPr/>
        <a:lstStyle/>
        <a:p>
          <a:endParaRPr lang="ru-RU"/>
        </a:p>
      </dgm:t>
    </dgm:pt>
    <dgm:pt modelId="{B9623DEA-3A6C-4A1C-B46B-A92DF2796DE2}" type="sibTrans" cxnId="{971673E7-EDE7-42C1-8BF6-42119F587E50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E23D86ED-F37F-4A7F-B259-1F74CC815F80}">
      <dgm:prSet phldrT="[Текст]" custT="1"/>
      <dgm:spPr>
        <a:solidFill>
          <a:srgbClr val="0AD814"/>
        </a:solidFill>
      </dgm:spPr>
      <dgm:t>
        <a:bodyPr/>
        <a:lstStyle/>
        <a:p>
          <a:r>
            <a:rPr kumimoji="0" lang="ru-RU" sz="1600" b="1" i="0" u="none" strike="noStrike" cap="all" spc="0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доказывать и опровергать.</a:t>
          </a:r>
          <a:endParaRPr lang="ru-RU" sz="16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E84CC70-166F-4015-8CE7-8639CC08C73E}" type="parTrans" cxnId="{0C9E78D8-2038-4863-840D-B56A2C7EED9C}">
      <dgm:prSet/>
      <dgm:spPr/>
      <dgm:t>
        <a:bodyPr/>
        <a:lstStyle/>
        <a:p>
          <a:endParaRPr lang="ru-RU"/>
        </a:p>
      </dgm:t>
    </dgm:pt>
    <dgm:pt modelId="{D4E7016A-497D-4029-9E38-B0B18B323542}" type="sibTrans" cxnId="{0C9E78D8-2038-4863-840D-B56A2C7EED9C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F6EBC227-A3B0-4254-9CE2-CFB4F36CF81E}">
      <dgm:prSet phldrT="[Текст]" custT="1"/>
      <dgm:spPr>
        <a:solidFill>
          <a:srgbClr val="830EB2"/>
        </a:solidFill>
      </dgm:spPr>
      <dgm:t>
        <a:bodyPr/>
        <a:lstStyle/>
        <a:p>
          <a:r>
            <a:rPr kumimoji="0" lang="ru-RU" sz="1600" b="1" i="0" u="none" strike="noStrike" cap="all" spc="0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развитие памяти </a:t>
          </a:r>
          <a:endParaRPr lang="ru-RU" sz="16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FFFF00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8F72AFED-0B51-43D2-9B5F-1A4860053444}" type="parTrans" cxnId="{17BE4542-609B-4016-9901-335761180F13}">
      <dgm:prSet/>
      <dgm:spPr/>
      <dgm:t>
        <a:bodyPr/>
        <a:lstStyle/>
        <a:p>
          <a:endParaRPr lang="ru-RU"/>
        </a:p>
      </dgm:t>
    </dgm:pt>
    <dgm:pt modelId="{DF5B8662-711D-4F98-9A48-2EA30F459F05}" type="sibTrans" cxnId="{17BE4542-609B-4016-9901-335761180F13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D8ECCE31-E17A-456C-8544-44A6A6DF85FE}" type="pres">
      <dgm:prSet presAssocID="{F889FE44-A346-496D-817F-61296BD8A19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EEBE22E-86EE-48C3-A9B8-FB6BD6189E89}" type="pres">
      <dgm:prSet presAssocID="{139F3BCC-EEB4-47DC-9D23-E4BEF93C86B1}" presName="centerShape" presStyleLbl="node0" presStyleIdx="0" presStyleCnt="1" custScaleX="106256" custScaleY="76420" custLinFactNeighborX="-5532" custLinFactNeighborY="-1053"/>
      <dgm:spPr/>
    </dgm:pt>
    <dgm:pt modelId="{79A901B8-ADE2-4457-87A8-6D1AFA7E5941}" type="pres">
      <dgm:prSet presAssocID="{38C492F4-3D5E-4937-AFCA-AD032BC4201E}" presName="node" presStyleLbl="node1" presStyleIdx="0" presStyleCnt="4" custScaleX="205788">
        <dgm:presLayoutVars>
          <dgm:bulletEnabled val="1"/>
        </dgm:presLayoutVars>
      </dgm:prSet>
      <dgm:spPr/>
    </dgm:pt>
    <dgm:pt modelId="{0D53D84B-5F3A-4238-9C5B-E4D893131287}" type="pres">
      <dgm:prSet presAssocID="{38C492F4-3D5E-4937-AFCA-AD032BC4201E}" presName="dummy" presStyleCnt="0"/>
      <dgm:spPr/>
    </dgm:pt>
    <dgm:pt modelId="{61EC14E7-4FE5-4287-86E2-A468B1FE0FB6}" type="pres">
      <dgm:prSet presAssocID="{005C8AFE-BC29-4061-ACE0-0F6ED927C17A}" presName="sibTrans" presStyleLbl="sibTrans2D1" presStyleIdx="0" presStyleCnt="4"/>
      <dgm:spPr/>
    </dgm:pt>
    <dgm:pt modelId="{7752E718-57E1-4C08-BAD2-12E4BCDD286B}" type="pres">
      <dgm:prSet presAssocID="{EEB147F3-99F9-404A-B6F2-905B1B7731FB}" presName="node" presStyleLbl="node1" presStyleIdx="1" presStyleCnt="4" custScaleX="175314" custScaleY="109172" custRadScaleRad="110482" custRadScaleInc="0">
        <dgm:presLayoutVars>
          <dgm:bulletEnabled val="1"/>
        </dgm:presLayoutVars>
      </dgm:prSet>
      <dgm:spPr/>
    </dgm:pt>
    <dgm:pt modelId="{BFB96121-794B-4757-96A0-807D4F9D040E}" type="pres">
      <dgm:prSet presAssocID="{EEB147F3-99F9-404A-B6F2-905B1B7731FB}" presName="dummy" presStyleCnt="0"/>
      <dgm:spPr/>
    </dgm:pt>
    <dgm:pt modelId="{4EAB00CF-7921-4461-B016-4EE4990DDD60}" type="pres">
      <dgm:prSet presAssocID="{B9623DEA-3A6C-4A1C-B46B-A92DF2796DE2}" presName="sibTrans" presStyleLbl="sibTrans2D1" presStyleIdx="1" presStyleCnt="4" custScaleX="101550"/>
      <dgm:spPr/>
    </dgm:pt>
    <dgm:pt modelId="{270375E4-E3CE-4BF3-B7AA-459A03FC6946}" type="pres">
      <dgm:prSet presAssocID="{E23D86ED-F37F-4A7F-B259-1F74CC815F80}" presName="node" presStyleLbl="node1" presStyleIdx="2" presStyleCnt="4" custScaleX="172197">
        <dgm:presLayoutVars>
          <dgm:bulletEnabled val="1"/>
        </dgm:presLayoutVars>
      </dgm:prSet>
      <dgm:spPr/>
    </dgm:pt>
    <dgm:pt modelId="{85C9041C-F9AE-4236-B993-2326E553165D}" type="pres">
      <dgm:prSet presAssocID="{E23D86ED-F37F-4A7F-B259-1F74CC815F80}" presName="dummy" presStyleCnt="0"/>
      <dgm:spPr/>
    </dgm:pt>
    <dgm:pt modelId="{F4913D9A-D7AB-424C-ADC9-DAF6C0D55121}" type="pres">
      <dgm:prSet presAssocID="{D4E7016A-497D-4029-9E38-B0B18B323542}" presName="sibTrans" presStyleLbl="sibTrans2D1" presStyleIdx="2" presStyleCnt="4"/>
      <dgm:spPr/>
    </dgm:pt>
    <dgm:pt modelId="{6FD862A7-79C2-4D84-8E01-2B1057E1FF83}" type="pres">
      <dgm:prSet presAssocID="{F6EBC227-A3B0-4254-9CE2-CFB4F36CF81E}" presName="node" presStyleLbl="node1" presStyleIdx="3" presStyleCnt="4" custScaleX="142058" custRadScaleRad="110704" custRadScaleInc="1111">
        <dgm:presLayoutVars>
          <dgm:bulletEnabled val="1"/>
        </dgm:presLayoutVars>
      </dgm:prSet>
      <dgm:spPr/>
    </dgm:pt>
    <dgm:pt modelId="{3092FA05-0C1E-41F1-BF21-7DBF8F1FB694}" type="pres">
      <dgm:prSet presAssocID="{F6EBC227-A3B0-4254-9CE2-CFB4F36CF81E}" presName="dummy" presStyleCnt="0"/>
      <dgm:spPr/>
    </dgm:pt>
    <dgm:pt modelId="{36BE971F-E7B2-45AF-B751-217658460310}" type="pres">
      <dgm:prSet presAssocID="{DF5B8662-711D-4F98-9A48-2EA30F459F05}" presName="sibTrans" presStyleLbl="sibTrans2D1" presStyleIdx="3" presStyleCnt="4"/>
      <dgm:spPr/>
    </dgm:pt>
  </dgm:ptLst>
  <dgm:cxnLst>
    <dgm:cxn modelId="{F90F0001-1CD8-43DC-9CD4-60F80E43C2C1}" type="presOf" srcId="{F6EBC227-A3B0-4254-9CE2-CFB4F36CF81E}" destId="{6FD862A7-79C2-4D84-8E01-2B1057E1FF83}" srcOrd="0" destOrd="0" presId="urn:microsoft.com/office/officeart/2005/8/layout/radial6"/>
    <dgm:cxn modelId="{9F780B0A-631A-4BA0-8D00-7B76415C55DE}" type="presOf" srcId="{F889FE44-A346-496D-817F-61296BD8A199}" destId="{D8ECCE31-E17A-456C-8544-44A6A6DF85FE}" srcOrd="0" destOrd="0" presId="urn:microsoft.com/office/officeart/2005/8/layout/radial6"/>
    <dgm:cxn modelId="{2F4A600F-CD83-4E36-8F9B-547004A6D390}" type="presOf" srcId="{139F3BCC-EEB4-47DC-9D23-E4BEF93C86B1}" destId="{3EEBE22E-86EE-48C3-A9B8-FB6BD6189E89}" srcOrd="0" destOrd="0" presId="urn:microsoft.com/office/officeart/2005/8/layout/radial6"/>
    <dgm:cxn modelId="{B0C43925-92E6-4A2E-8EE3-E1D4478FDA55}" type="presOf" srcId="{B9623DEA-3A6C-4A1C-B46B-A92DF2796DE2}" destId="{4EAB00CF-7921-4461-B016-4EE4990DDD60}" srcOrd="0" destOrd="0" presId="urn:microsoft.com/office/officeart/2005/8/layout/radial6"/>
    <dgm:cxn modelId="{17BE4542-609B-4016-9901-335761180F13}" srcId="{139F3BCC-EEB4-47DC-9D23-E4BEF93C86B1}" destId="{F6EBC227-A3B0-4254-9CE2-CFB4F36CF81E}" srcOrd="3" destOrd="0" parTransId="{8F72AFED-0B51-43D2-9B5F-1A4860053444}" sibTransId="{DF5B8662-711D-4F98-9A48-2EA30F459F05}"/>
    <dgm:cxn modelId="{E3FB756A-34D2-4BD1-8C8A-027782BF811A}" type="presOf" srcId="{DF5B8662-711D-4F98-9A48-2EA30F459F05}" destId="{36BE971F-E7B2-45AF-B751-217658460310}" srcOrd="0" destOrd="0" presId="urn:microsoft.com/office/officeart/2005/8/layout/radial6"/>
    <dgm:cxn modelId="{F3702570-27A5-4791-BB7B-BA60CA22D633}" type="presOf" srcId="{EEB147F3-99F9-404A-B6F2-905B1B7731FB}" destId="{7752E718-57E1-4C08-BAD2-12E4BCDD286B}" srcOrd="0" destOrd="0" presId="urn:microsoft.com/office/officeart/2005/8/layout/radial6"/>
    <dgm:cxn modelId="{A7131F77-6503-45DB-848C-54A54EA8D344}" type="presOf" srcId="{D4E7016A-497D-4029-9E38-B0B18B323542}" destId="{F4913D9A-D7AB-424C-ADC9-DAF6C0D55121}" srcOrd="0" destOrd="0" presId="urn:microsoft.com/office/officeart/2005/8/layout/radial6"/>
    <dgm:cxn modelId="{C527A781-81FD-4448-A362-BD9BBC119B97}" type="presOf" srcId="{005C8AFE-BC29-4061-ACE0-0F6ED927C17A}" destId="{61EC14E7-4FE5-4287-86E2-A468B1FE0FB6}" srcOrd="0" destOrd="0" presId="urn:microsoft.com/office/officeart/2005/8/layout/radial6"/>
    <dgm:cxn modelId="{F87EFD88-0ACF-430E-8D99-3FD0B8AD45D5}" srcId="{139F3BCC-EEB4-47DC-9D23-E4BEF93C86B1}" destId="{38C492F4-3D5E-4937-AFCA-AD032BC4201E}" srcOrd="0" destOrd="0" parTransId="{B83B6886-B4DD-4801-ACC6-E6384A8A604C}" sibTransId="{005C8AFE-BC29-4061-ACE0-0F6ED927C17A}"/>
    <dgm:cxn modelId="{11B1CAB3-B476-42D5-A221-EFCEAA296F0C}" srcId="{F889FE44-A346-496D-817F-61296BD8A199}" destId="{139F3BCC-EEB4-47DC-9D23-E4BEF93C86B1}" srcOrd="0" destOrd="0" parTransId="{0E49D7B8-4B91-4452-AF9A-01504EBE51D3}" sibTransId="{5949721F-760C-41EA-8B5A-A10DBB60B8E5}"/>
    <dgm:cxn modelId="{0C9E78D8-2038-4863-840D-B56A2C7EED9C}" srcId="{139F3BCC-EEB4-47DC-9D23-E4BEF93C86B1}" destId="{E23D86ED-F37F-4A7F-B259-1F74CC815F80}" srcOrd="2" destOrd="0" parTransId="{6E84CC70-166F-4015-8CE7-8639CC08C73E}" sibTransId="{D4E7016A-497D-4029-9E38-B0B18B323542}"/>
    <dgm:cxn modelId="{1C6834DE-477A-48C3-9DF1-C8B9C9CC77A4}" type="presOf" srcId="{38C492F4-3D5E-4937-AFCA-AD032BC4201E}" destId="{79A901B8-ADE2-4457-87A8-6D1AFA7E5941}" srcOrd="0" destOrd="0" presId="urn:microsoft.com/office/officeart/2005/8/layout/radial6"/>
    <dgm:cxn modelId="{971673E7-EDE7-42C1-8BF6-42119F587E50}" srcId="{139F3BCC-EEB4-47DC-9D23-E4BEF93C86B1}" destId="{EEB147F3-99F9-404A-B6F2-905B1B7731FB}" srcOrd="1" destOrd="0" parTransId="{3F99C44F-7EC1-48C8-968E-75D71A10A1EA}" sibTransId="{B9623DEA-3A6C-4A1C-B46B-A92DF2796DE2}"/>
    <dgm:cxn modelId="{0F2F3BEB-48FC-4AAA-BBC3-C6CB3CE05463}" type="presOf" srcId="{E23D86ED-F37F-4A7F-B259-1F74CC815F80}" destId="{270375E4-E3CE-4BF3-B7AA-459A03FC6946}" srcOrd="0" destOrd="0" presId="urn:microsoft.com/office/officeart/2005/8/layout/radial6"/>
    <dgm:cxn modelId="{A27F730E-8881-4426-B3A9-631EB6A1E75A}" type="presParOf" srcId="{D8ECCE31-E17A-456C-8544-44A6A6DF85FE}" destId="{3EEBE22E-86EE-48C3-A9B8-FB6BD6189E89}" srcOrd="0" destOrd="0" presId="urn:microsoft.com/office/officeart/2005/8/layout/radial6"/>
    <dgm:cxn modelId="{59AE16B9-C350-4931-B305-8C914663834B}" type="presParOf" srcId="{D8ECCE31-E17A-456C-8544-44A6A6DF85FE}" destId="{79A901B8-ADE2-4457-87A8-6D1AFA7E5941}" srcOrd="1" destOrd="0" presId="urn:microsoft.com/office/officeart/2005/8/layout/radial6"/>
    <dgm:cxn modelId="{87854C70-F9D3-44BB-A36E-2C0DC97AE78D}" type="presParOf" srcId="{D8ECCE31-E17A-456C-8544-44A6A6DF85FE}" destId="{0D53D84B-5F3A-4238-9C5B-E4D893131287}" srcOrd="2" destOrd="0" presId="urn:microsoft.com/office/officeart/2005/8/layout/radial6"/>
    <dgm:cxn modelId="{32B49314-8CDD-4B5E-9838-B46F017393EB}" type="presParOf" srcId="{D8ECCE31-E17A-456C-8544-44A6A6DF85FE}" destId="{61EC14E7-4FE5-4287-86E2-A468B1FE0FB6}" srcOrd="3" destOrd="0" presId="urn:microsoft.com/office/officeart/2005/8/layout/radial6"/>
    <dgm:cxn modelId="{90F36F78-F386-45BE-AB76-C29F5520603F}" type="presParOf" srcId="{D8ECCE31-E17A-456C-8544-44A6A6DF85FE}" destId="{7752E718-57E1-4C08-BAD2-12E4BCDD286B}" srcOrd="4" destOrd="0" presId="urn:microsoft.com/office/officeart/2005/8/layout/radial6"/>
    <dgm:cxn modelId="{7C177957-BD91-457A-9274-A83F5067626D}" type="presParOf" srcId="{D8ECCE31-E17A-456C-8544-44A6A6DF85FE}" destId="{BFB96121-794B-4757-96A0-807D4F9D040E}" srcOrd="5" destOrd="0" presId="urn:microsoft.com/office/officeart/2005/8/layout/radial6"/>
    <dgm:cxn modelId="{EF14065A-F485-4807-81AF-F572CD9FC803}" type="presParOf" srcId="{D8ECCE31-E17A-456C-8544-44A6A6DF85FE}" destId="{4EAB00CF-7921-4461-B016-4EE4990DDD60}" srcOrd="6" destOrd="0" presId="urn:microsoft.com/office/officeart/2005/8/layout/radial6"/>
    <dgm:cxn modelId="{CC26CAF2-1A8C-4DA6-A9E7-DD0AAB589B7E}" type="presParOf" srcId="{D8ECCE31-E17A-456C-8544-44A6A6DF85FE}" destId="{270375E4-E3CE-4BF3-B7AA-459A03FC6946}" srcOrd="7" destOrd="0" presId="urn:microsoft.com/office/officeart/2005/8/layout/radial6"/>
    <dgm:cxn modelId="{9857C1BD-8553-4A26-9CF9-67D4B3508731}" type="presParOf" srcId="{D8ECCE31-E17A-456C-8544-44A6A6DF85FE}" destId="{85C9041C-F9AE-4236-B993-2326E553165D}" srcOrd="8" destOrd="0" presId="urn:microsoft.com/office/officeart/2005/8/layout/radial6"/>
    <dgm:cxn modelId="{A12A5A6A-4D45-49A5-8489-E6D287E5F16E}" type="presParOf" srcId="{D8ECCE31-E17A-456C-8544-44A6A6DF85FE}" destId="{F4913D9A-D7AB-424C-ADC9-DAF6C0D55121}" srcOrd="9" destOrd="0" presId="urn:microsoft.com/office/officeart/2005/8/layout/radial6"/>
    <dgm:cxn modelId="{5369D4C7-4F50-4AF5-893E-F02A7ED8FE88}" type="presParOf" srcId="{D8ECCE31-E17A-456C-8544-44A6A6DF85FE}" destId="{6FD862A7-79C2-4D84-8E01-2B1057E1FF83}" srcOrd="10" destOrd="0" presId="urn:microsoft.com/office/officeart/2005/8/layout/radial6"/>
    <dgm:cxn modelId="{A5896962-BCEC-4C08-8BFF-CDADCA4A6F09}" type="presParOf" srcId="{D8ECCE31-E17A-456C-8544-44A6A6DF85FE}" destId="{3092FA05-0C1E-41F1-BF21-7DBF8F1FB694}" srcOrd="11" destOrd="0" presId="urn:microsoft.com/office/officeart/2005/8/layout/radial6"/>
    <dgm:cxn modelId="{457AD818-9D43-4D06-92D4-887B488E2D96}" type="presParOf" srcId="{D8ECCE31-E17A-456C-8544-44A6A6DF85FE}" destId="{36BE971F-E7B2-45AF-B751-217658460310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E971F-E7B2-45AF-B751-217658460310}">
      <dsp:nvSpPr>
        <dsp:cNvPr id="0" name=""/>
        <dsp:cNvSpPr/>
      </dsp:nvSpPr>
      <dsp:spPr>
        <a:xfrm>
          <a:off x="1444945" y="775823"/>
          <a:ext cx="5276749" cy="5276749"/>
        </a:xfrm>
        <a:prstGeom prst="blockArc">
          <a:avLst>
            <a:gd name="adj1" fmla="val 10802394"/>
            <a:gd name="adj2" fmla="val 16568619"/>
            <a:gd name="adj3" fmla="val 4643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13D9A-D7AB-424C-ADC9-DAF6C0D55121}">
      <dsp:nvSpPr>
        <dsp:cNvPr id="0" name=""/>
        <dsp:cNvSpPr/>
      </dsp:nvSpPr>
      <dsp:spPr>
        <a:xfrm>
          <a:off x="1444754" y="805446"/>
          <a:ext cx="5276749" cy="5276749"/>
        </a:xfrm>
        <a:prstGeom prst="blockArc">
          <a:avLst>
            <a:gd name="adj1" fmla="val 5031125"/>
            <a:gd name="adj2" fmla="val 10841911"/>
            <a:gd name="adj3" fmla="val 4643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B00CF-7921-4461-B016-4EE4990DDD60}">
      <dsp:nvSpPr>
        <dsp:cNvPr id="0" name=""/>
        <dsp:cNvSpPr/>
      </dsp:nvSpPr>
      <dsp:spPr>
        <a:xfrm>
          <a:off x="1950032" y="804826"/>
          <a:ext cx="5358539" cy="5276749"/>
        </a:xfrm>
        <a:prstGeom prst="blockArc">
          <a:avLst>
            <a:gd name="adj1" fmla="val 21581057"/>
            <a:gd name="adj2" fmla="val 5761060"/>
            <a:gd name="adj3" fmla="val 4643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C14E7-4FE5-4287-86E2-A468B1FE0FB6}">
      <dsp:nvSpPr>
        <dsp:cNvPr id="0" name=""/>
        <dsp:cNvSpPr/>
      </dsp:nvSpPr>
      <dsp:spPr>
        <a:xfrm>
          <a:off x="1990927" y="776424"/>
          <a:ext cx="5276749" cy="5276749"/>
        </a:xfrm>
        <a:prstGeom prst="blockArc">
          <a:avLst>
            <a:gd name="adj1" fmla="val 15838940"/>
            <a:gd name="adj2" fmla="val 18943"/>
            <a:gd name="adj3" fmla="val 4643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EBE22E-86EE-48C3-A9B8-FB6BD6189E89}">
      <dsp:nvSpPr>
        <dsp:cNvPr id="0" name=""/>
        <dsp:cNvSpPr/>
      </dsp:nvSpPr>
      <dsp:spPr>
        <a:xfrm>
          <a:off x="2782725" y="2446036"/>
          <a:ext cx="2582539" cy="1857378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1600" b="1" i="0" u="none" strike="noStrike" kern="1200" cap="all" spc="0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эксперимент</a:t>
          </a:r>
          <a:endParaRPr lang="ru-RU" sz="16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2782725" y="2446036"/>
        <a:ext cx="2582539" cy="1857378"/>
      </dsp:txXfrm>
    </dsp:sp>
    <dsp:sp modelId="{79A901B8-ADE2-4457-87A8-6D1AFA7E5941}">
      <dsp:nvSpPr>
        <dsp:cNvPr id="0" name=""/>
        <dsp:cNvSpPr/>
      </dsp:nvSpPr>
      <dsp:spPr>
        <a:xfrm>
          <a:off x="2608550" y="1202"/>
          <a:ext cx="3501156" cy="1701341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1600" b="1" i="0" u="none" strike="noStrike" kern="1200" cap="all" spc="0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активизируются  мыслительные процессы</a:t>
          </a:r>
          <a:endParaRPr lang="ru-RU" sz="16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2608550" y="1202"/>
        <a:ext cx="3501156" cy="1701341"/>
      </dsp:txXfrm>
    </dsp:sp>
    <dsp:sp modelId="{7752E718-57E1-4C08-BAD2-12E4BCDD286B}">
      <dsp:nvSpPr>
        <dsp:cNvPr id="0" name=""/>
        <dsp:cNvSpPr/>
      </dsp:nvSpPr>
      <dsp:spPr>
        <a:xfrm>
          <a:off x="5715044" y="2500305"/>
          <a:ext cx="2982689" cy="1857388"/>
        </a:xfrm>
        <a:prstGeom prst="ellipse">
          <a:avLst/>
        </a:prstGeom>
        <a:solidFill>
          <a:srgbClr val="F21AD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1600" b="1" i="0" u="none" strike="noStrike" kern="1200" cap="all" spc="0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устанавливать причинно-следственные связи</a:t>
          </a:r>
          <a:endParaRPr lang="ru-RU" sz="16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FFFF00"/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5715044" y="2500305"/>
        <a:ext cx="2982689" cy="1857388"/>
      </dsp:txXfrm>
    </dsp:sp>
    <dsp:sp modelId="{270375E4-E3CE-4BF3-B7AA-459A03FC6946}">
      <dsp:nvSpPr>
        <dsp:cNvPr id="0" name=""/>
        <dsp:cNvSpPr/>
      </dsp:nvSpPr>
      <dsp:spPr>
        <a:xfrm>
          <a:off x="2894298" y="5155455"/>
          <a:ext cx="2929659" cy="1701341"/>
        </a:xfrm>
        <a:prstGeom prst="ellipse">
          <a:avLst/>
        </a:prstGeom>
        <a:solidFill>
          <a:srgbClr val="0AD81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1600" b="1" i="0" u="none" strike="noStrike" kern="1200" cap="all" spc="0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доказывать и опровергать.</a:t>
          </a:r>
          <a:endParaRPr lang="ru-RU" sz="16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2894298" y="5155455"/>
        <a:ext cx="2929659" cy="1701341"/>
      </dsp:txXfrm>
    </dsp:sp>
    <dsp:sp modelId="{6FD862A7-79C2-4D84-8E01-2B1057E1FF83}">
      <dsp:nvSpPr>
        <dsp:cNvPr id="0" name=""/>
        <dsp:cNvSpPr/>
      </dsp:nvSpPr>
      <dsp:spPr>
        <a:xfrm>
          <a:off x="297748" y="2561733"/>
          <a:ext cx="2416891" cy="1701341"/>
        </a:xfrm>
        <a:prstGeom prst="ellipse">
          <a:avLst/>
        </a:prstGeom>
        <a:solidFill>
          <a:srgbClr val="830EB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1600" b="1" i="0" u="none" strike="noStrike" kern="1200" cap="all" spc="0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развитие памяти </a:t>
          </a:r>
          <a:endParaRPr lang="ru-RU" sz="16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FFFF00"/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297748" y="2561733"/>
        <a:ext cx="2416891" cy="1701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0DE60-CB6F-45B8-ADEE-B6D414F7A910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3499C-700B-4B54-9E0B-B292774F04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188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97399-A79E-4A15-B50A-9B39B0FA31D0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7F003-BC48-434B-B3AE-EC6B1E061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78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F003-BC48-434B-B3AE-EC6B1E061E7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32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F003-BC48-434B-B3AE-EC6B1E061E78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1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6" name="Picture 16" descr="https://static.vecteezy.com/system/resources/previews/000/366/714/original/vector-border-design-with-children-and-la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373"/>
            <a:ext cx="9144000" cy="6858000"/>
          </a:xfrm>
          <a:prstGeom prst="rect">
            <a:avLst/>
          </a:prstGeom>
          <a:noFill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785786" y="548680"/>
            <a:ext cx="7572428" cy="195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normalizeH="0" baseline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Детское экспериментирование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5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ru-RU" sz="1500" b="1" i="0" u="none" strike="noStrike" normalizeH="0" baseline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 средство развития познавательной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normalizeH="0" baseline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активности дошкольников</a:t>
            </a:r>
          </a:p>
        </p:txBody>
      </p:sp>
      <p:sp>
        <p:nvSpPr>
          <p:cNvPr id="10243" name="AutoShape 3" descr="C:\Users\%D0%9D%D0%B0%D0%B4%D0%B5%D0%B6%D0%B4%D0%B0 %D0%92%D0%B0%D0%BB%D0%B5%D0%BD%D1%82%D0%B8%D0%BD%D0%BE%D0%B2%D0%BD%D0%B0\Desktop\%D0%BE%D0%B1%D0%BE%D0%B1%D1%89%D0%B5%D0%BD%D0%B8%D0%B5\vector-border-design-with-children-and-la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5" name="AutoShape 5" descr="C:\Users\%D0%9D%D0%B0%D0%B4%D0%B5%D0%B6%D0%B4%D0%B0 %D0%92%D0%B0%D0%BB%D0%B5%D0%BD%D1%82%D0%B8%D0%BD%D0%BE%D0%B2%D0%BD%D0%B0\Desktop\%D0%BE%D0%B1%D0%BE%D0%B1%D1%89%D0%B5%D0%BD%D0%B8%D0%B5\vector-border-design-with-children-and-la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7" name="AutoShape 7" descr="C:\Users\%D0%9D%D0%B0%D0%B4%D0%B5%D0%B6%D0%B4%D0%B0 %D0%92%D0%B0%D0%BB%D0%B5%D0%BD%D1%82%D0%B8%D0%BD%D0%BE%D0%B2%D0%BD%D0%B0\Desktop\%D0%BE%D0%B1%D0%BE%D0%B1%D1%89%D0%B5%D0%BD%D0%B8%D0%B5\vector-border-design-with-children-and-la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9" name="AutoShape 9" descr="C:\Users\%D0%9D%D0%B0%D0%B4%D0%B5%D0%B6%D0%B4%D0%B0 %D0%92%D0%B0%D0%BB%D0%B5%D0%BD%D1%82%D0%B8%D0%BD%D0%BE%D0%B2%D0%BD%D0%B0\Desktop\%D0%BE%D0%B1%D0%BE%D0%B1%D1%89%D0%B5%D0%BD%D0%B8%D0%B5\vector-border-design-with-children-and-la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2" name="AutoShape 12" descr="C:\Users\%D0%9D%D0%B0%D0%B4%D0%B5%D0%B6%D0%B4%D0%B0 %D0%92%D0%B0%D0%BB%D0%B5%D0%BD%D1%82%D0%B8%D0%BD%D0%BE%D0%B2%D0%BD%D0%B0\Desktop\%D0%BE%D0%B1%D0%BE%D0%B1%D1%89%D0%B5%D0%BD%D0%B8%D0%B5\vector-border-design-with-children-and-la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4" name="AutoShape 14" descr="C:\Users\%D0%9D%D0%B0%D0%B4%D0%B5%D0%B6%D0%B4%D0%B0 %D0%92%D0%B0%D0%BB%D0%B5%D0%BD%D1%82%D0%B8%D0%BD%D0%BE%D0%B2%D0%BD%D0%B0\Desktop\%D0%BE%D0%B1%D0%BE%D0%B1%D1%89%D0%B5%D0%BD%D0%B8%D0%B5\chemistry-equipment-on-table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3491880" y="5157192"/>
            <a:ext cx="5214974" cy="1670435"/>
          </a:xfrm>
          <a:prstGeom prst="horizontalScroll">
            <a:avLst>
              <a:gd name="adj" fmla="val 21753"/>
            </a:avLst>
          </a:prstGeom>
          <a:solidFill>
            <a:srgbClr val="0AD8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СП «Детский сад «</a:t>
            </a:r>
            <a:r>
              <a:rPr lang="ru-RU" sz="2400" dirty="0" err="1"/>
              <a:t>Ивушка</a:t>
            </a:r>
            <a:r>
              <a:rPr lang="ru-RU" sz="2400" dirty="0"/>
              <a:t>»</a:t>
            </a:r>
          </a:p>
          <a:p>
            <a:pPr algn="ctr"/>
            <a:r>
              <a:rPr lang="ru-RU" sz="2400" dirty="0"/>
              <a:t>МБОУ </a:t>
            </a:r>
            <a:r>
              <a:rPr lang="ru-RU" sz="2400" dirty="0" err="1"/>
              <a:t>Новопавловский</a:t>
            </a:r>
            <a:r>
              <a:rPr lang="ru-RU" sz="2400" dirty="0"/>
              <a:t> УВК   воспитатель: </a:t>
            </a:r>
            <a:r>
              <a:rPr lang="ru-RU" sz="2400" dirty="0" err="1"/>
              <a:t>Бекирова</a:t>
            </a:r>
            <a:r>
              <a:rPr lang="ru-RU" sz="2400" dirty="0"/>
              <a:t> М. М.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дежда Валентиновна\Desktop\обобщение\science-background-with-test-tubes-and-flasks-vector-5144355.jpg"/>
          <p:cNvPicPr>
            <a:picLocks noChangeAspect="1" noChangeArrowheads="1"/>
          </p:cNvPicPr>
          <p:nvPr/>
        </p:nvPicPr>
        <p:blipFill>
          <a:blip r:embed="rId2" cstate="print"/>
          <a:srcRect b="7997"/>
          <a:stretch>
            <a:fillRect/>
          </a:stretch>
        </p:blipFill>
        <p:spPr bwMode="auto">
          <a:xfrm>
            <a:off x="-62462" y="0"/>
            <a:ext cx="931498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1328574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266745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328574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ru-RU" altLang="ru-RU" sz="2000" b="1" dirty="0"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09028" y="2667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altLang="ru-RU" sz="3600" b="1" dirty="0">
                <a:solidFill>
                  <a:srgbClr val="22228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宋体" pitchFamily="2" charset="-122"/>
              </a:rPr>
              <a:t>РАБОТА  С  РОДИТЕЛЯМИ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51620" y="1397675"/>
            <a:ext cx="6984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</a:rPr>
              <a:t> Анкетирование родителей «Чем занят ребенок дома?»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</a:rPr>
              <a:t>Рекомендации для родителей «Экспериментируем дома с водой»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</a:rPr>
              <a:t>Консультация на тему: «Развиваем  познавательные способности,  внимание и мышление дошкольников – учим ребенка быть любознательным»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</a:rPr>
              <a:t>Фотовыставка «Экспериментируем с водой дома»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</a:rPr>
              <a:t>Изготовление совместных поделок, детей и родителей</a:t>
            </a:r>
          </a:p>
        </p:txBody>
      </p:sp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61048"/>
            <a:ext cx="4464496" cy="2852936"/>
          </a:xfrm>
          <a:prstGeom prst="rect">
            <a:avLst/>
          </a:prstGeom>
          <a:noFill/>
        </p:spPr>
      </p:pic>
      <p:pic>
        <p:nvPicPr>
          <p:cNvPr id="16387" name="Picture 3" descr="C:\Users\адиле\Downloads\cygqbDMHLo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005064"/>
            <a:ext cx="1815702" cy="25645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1800378"/>
      </p:ext>
    </p:extLst>
  </p:cSld>
  <p:clrMapOvr>
    <a:masterClrMapping/>
  </p:clrMapOvr>
  <p:transition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дежда Валентиновна\Desktop\обобщение\59460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9457" cy="68580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285984" y="428604"/>
            <a:ext cx="4429156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Обучение детей экспериментированию необходимо начинать с насыщения развивающей среды:</a:t>
            </a:r>
            <a:endParaRPr kumimoji="0" lang="ru-RU" sz="2000" b="1" i="0" u="none" strike="noStrike" normalizeH="0" baseline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" descr="C:\Users\адиле\Desktop\IMG_20250716_104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132856"/>
            <a:ext cx="5976664" cy="3896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0380408"/>
      </p:ext>
    </p:extLst>
  </p:cSld>
  <p:clrMapOvr>
    <a:masterClrMapping/>
  </p:clrMapOvr>
  <p:transition>
    <p:spli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дежда Валентиновна\Desktop\обобщение\59460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9457" cy="68580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285984" y="428604"/>
            <a:ext cx="4429156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Обучение детей экспериментированию необходимо начинать с насыщения развивающей среды:</a:t>
            </a:r>
            <a:endParaRPr kumimoji="0" lang="ru-RU" sz="2000" b="1" i="0" u="none" strike="noStrike" normalizeH="0" baseline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_20250716_1048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2060848"/>
            <a:ext cx="576064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80408"/>
      </p:ext>
    </p:extLst>
  </p:cSld>
  <p:clrMapOvr>
    <a:masterClrMapping/>
  </p:clrMapOvr>
  <p:transition>
    <p:spli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дежда Валентиновна\Desktop\обобщение\59460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9457" cy="68580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285984" y="428604"/>
            <a:ext cx="4429156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Обучение детей экспериментированию необходимо начинать с насыщения развивающей среды:</a:t>
            </a:r>
            <a:endParaRPr kumimoji="0" lang="ru-RU" sz="2000" b="1" i="0" u="none" strike="noStrike" normalizeH="0" baseline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_20250716_1048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2204864"/>
            <a:ext cx="5852143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80408"/>
      </p:ext>
    </p:extLst>
  </p:cSld>
  <p:clrMapOvr>
    <a:masterClrMapping/>
  </p:clrMapOvr>
  <p:transition>
    <p:spli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дежда Валентиновна\Desktop\обобщение\59460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9457" cy="68580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285984" y="428604"/>
            <a:ext cx="4429156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Обучение детей экспериментированию необходимо начинать с насыщения развивающей среды:</a:t>
            </a:r>
            <a:endParaRPr kumimoji="0" lang="ru-RU" sz="2000" b="1" i="0" u="none" strike="noStrike" normalizeH="0" baseline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IMG_20250716_1048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38468" y="3014059"/>
            <a:ext cx="4686718" cy="2636279"/>
          </a:xfrm>
          <a:prstGeom prst="rect">
            <a:avLst/>
          </a:prstGeom>
        </p:spPr>
      </p:pic>
      <p:pic>
        <p:nvPicPr>
          <p:cNvPr id="8" name="Рисунок 7" descr="IMG_20250716_1048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693895" y="2866944"/>
            <a:ext cx="4680520" cy="292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80408"/>
      </p:ext>
    </p:extLst>
  </p:cSld>
  <p:clrMapOvr>
    <a:masterClrMapping/>
  </p:clrMapOvr>
  <p:transition>
    <p:spli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дежда Валентиновна\Desktop\обобщение\59460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7999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285984" y="1198045"/>
            <a:ext cx="4429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764705"/>
            <a:ext cx="4662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</a:pPr>
            <a:r>
              <a:rPr lang="ru-RU" altLang="ru-RU" sz="2800" b="1" dirty="0">
                <a:solidFill>
                  <a:srgbClr val="FF0000"/>
                </a:solidFill>
              </a:rPr>
              <a:t>«Озорные пузыри»</a:t>
            </a:r>
          </a:p>
        </p:txBody>
      </p:sp>
      <p:pic>
        <p:nvPicPr>
          <p:cNvPr id="13313" name="Picture 1" descr="C:\фото из телефона\8\IMG_20241121_111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05472"/>
            <a:ext cx="3456384" cy="3456384"/>
          </a:xfrm>
          <a:prstGeom prst="rect">
            <a:avLst/>
          </a:prstGeom>
          <a:noFill/>
        </p:spPr>
      </p:pic>
      <p:pic>
        <p:nvPicPr>
          <p:cNvPr id="13314" name="Picture 2" descr="C:\фото из телефона\8\IMG_20241121_1116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7576" y="2780928"/>
            <a:ext cx="3816424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9836922"/>
      </p:ext>
    </p:extLst>
  </p:cSld>
  <p:clrMapOvr>
    <a:masterClrMapping/>
  </p:clrMapOvr>
  <p:transition>
    <p:spli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дежда Валентиновна\Desktop\обобщение\59460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7999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285984" y="1198045"/>
            <a:ext cx="4429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764705"/>
            <a:ext cx="4662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</a:pPr>
            <a:r>
              <a:rPr lang="ru-RU" altLang="ru-RU" sz="2800" b="1" dirty="0">
                <a:solidFill>
                  <a:srgbClr val="FF0000"/>
                </a:solidFill>
              </a:rPr>
              <a:t>«Озорные пузыри»</a:t>
            </a:r>
          </a:p>
        </p:txBody>
      </p:sp>
      <p:pic>
        <p:nvPicPr>
          <p:cNvPr id="9" name="Picture 2" descr="C:\фото из телефона\8\IMG_20241121_1119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268760"/>
            <a:ext cx="4248472" cy="4248472"/>
          </a:xfrm>
          <a:prstGeom prst="rect">
            <a:avLst/>
          </a:prstGeom>
          <a:noFill/>
        </p:spPr>
      </p:pic>
      <p:pic>
        <p:nvPicPr>
          <p:cNvPr id="10" name="Picture 3" descr="C:\фото из телефона\8\IMG_20241121_1119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600" y="3257600"/>
            <a:ext cx="3600400" cy="3600400"/>
          </a:xfrm>
          <a:prstGeom prst="rect">
            <a:avLst/>
          </a:prstGeom>
          <a:noFill/>
        </p:spPr>
      </p:pic>
      <p:pic>
        <p:nvPicPr>
          <p:cNvPr id="11" name="Picture 2" descr="C:\фото из телефона\8\IMG_20241121_1119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36912"/>
            <a:ext cx="3024336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9836922"/>
      </p:ext>
    </p:extLst>
  </p:cSld>
  <p:clrMapOvr>
    <a:masterClrMapping/>
  </p:clrMapOvr>
  <p:transition>
    <p:spli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дежда Валентиновна\Desktop\обобщение\59460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7999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285984" y="1198045"/>
            <a:ext cx="4429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764705"/>
            <a:ext cx="4662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</a:pPr>
            <a:r>
              <a:rPr lang="ru-RU" altLang="ru-RU" sz="2800" b="1" dirty="0">
                <a:solidFill>
                  <a:srgbClr val="FF0000"/>
                </a:solidFill>
              </a:rPr>
              <a:t>«Озорные пузыри»</a:t>
            </a:r>
          </a:p>
        </p:txBody>
      </p:sp>
      <p:pic>
        <p:nvPicPr>
          <p:cNvPr id="41987" name="Picture 3" descr="C:\фото из телефона\8\IMG_20241121_111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412776"/>
            <a:ext cx="5301208" cy="5301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9836922"/>
      </p:ext>
    </p:extLst>
  </p:cSld>
  <p:clrMapOvr>
    <a:masterClrMapping/>
  </p:clrMapOvr>
  <p:transition>
    <p:spli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51720" y="1772816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«</a:t>
            </a:r>
            <a:r>
              <a:rPr lang="ru-RU" sz="2800" b="1" i="1" dirty="0">
                <a:solidFill>
                  <a:schemeClr val="tx2"/>
                </a:solidFill>
              </a:rPr>
              <a:t>Удивительный мир камней»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3688" y="2237708"/>
            <a:ext cx="2386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i="1" dirty="0">
              <a:solidFill>
                <a:schemeClr val="tx2"/>
              </a:solidFill>
            </a:endParaRPr>
          </a:p>
        </p:txBody>
      </p:sp>
      <p:pic>
        <p:nvPicPr>
          <p:cNvPr id="12289" name="Picture 1" descr="C:\фото из телефона\8\IMG_20241125_102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276872"/>
            <a:ext cx="5184576" cy="45811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51720" y="1772816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«</a:t>
            </a:r>
            <a:r>
              <a:rPr lang="ru-RU" sz="2800" b="1" i="1" dirty="0">
                <a:solidFill>
                  <a:schemeClr val="tx2"/>
                </a:solidFill>
              </a:rPr>
              <a:t>Удивительный мир камней»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3688" y="2237708"/>
            <a:ext cx="2386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i="1" dirty="0">
              <a:solidFill>
                <a:schemeClr val="tx2"/>
              </a:solidFill>
            </a:endParaRPr>
          </a:p>
        </p:txBody>
      </p:sp>
      <p:pic>
        <p:nvPicPr>
          <p:cNvPr id="43012" name="Picture 4" descr="C:\Users\адиле\Desktop\IMG_20241125_102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204864"/>
            <a:ext cx="7507533" cy="46531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дежда Валентиновна\Desktop\обобщение\f1f9df697bcdf0954dbdea874a94a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714348" y="663811"/>
            <a:ext cx="7572428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>
                <a:solidFill>
                  <a:schemeClr val="folHlink"/>
                </a:solidFill>
              </a:rPr>
              <a:t>«Расскажи- и я забуду, покажи- и я запомню, дай попробовать- и я пойму»</a:t>
            </a:r>
          </a:p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Китайская пословица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1" i="0" u="none" strike="noStrike" normalizeH="0" baseline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 descr="E:\ДОК\КАРТИНКИ2\карт\День Знаний картинки поздравления\kartinka_714_auto_5_80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42976" y="3573016"/>
            <a:ext cx="3214710" cy="260414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51720" y="1772816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«</a:t>
            </a:r>
            <a:r>
              <a:rPr lang="ru-RU" sz="2800" b="1" i="1" dirty="0">
                <a:solidFill>
                  <a:schemeClr val="tx2"/>
                </a:solidFill>
              </a:rPr>
              <a:t>Удивительный мир камней»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3688" y="2237708"/>
            <a:ext cx="2386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i="1" dirty="0">
              <a:solidFill>
                <a:schemeClr val="tx2"/>
              </a:solidFill>
            </a:endParaRPr>
          </a:p>
        </p:txBody>
      </p:sp>
      <p:pic>
        <p:nvPicPr>
          <p:cNvPr id="44035" name="Picture 3" descr="C:\фото из телефона\8\IMG_20241125_102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9144000" cy="45811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771800" y="2204864"/>
            <a:ext cx="4824536" cy="52322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«Все ли имеет вес?» 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5" name="Picture 1" descr="C:\фото из телефона\8\IMG_20241202_103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67744" y="33265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«Всё ли имеет вес?»</a:t>
            </a:r>
          </a:p>
        </p:txBody>
      </p:sp>
    </p:spTree>
  </p:cSld>
  <p:clrMapOvr>
    <a:masterClrMapping/>
  </p:clrMapOvr>
  <p:transition spd="med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IMG_20250721_183258_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060848"/>
            <a:ext cx="3716820" cy="3212976"/>
          </a:xfrm>
          <a:prstGeom prst="rect">
            <a:avLst/>
          </a:prstGeom>
        </p:spPr>
      </p:pic>
      <p:pic>
        <p:nvPicPr>
          <p:cNvPr id="9" name="Рисунок 8" descr="IMG_20250721_183409_1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1988840"/>
            <a:ext cx="4464496" cy="4639329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IMG_20250721_183304_9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936504"/>
            <a:ext cx="5724128" cy="2921496"/>
          </a:xfrm>
          <a:prstGeom prst="rect">
            <a:avLst/>
          </a:prstGeom>
        </p:spPr>
      </p:pic>
      <p:pic>
        <p:nvPicPr>
          <p:cNvPr id="6" name="Рисунок 5" descr="IMG_20250721_183305_5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33057"/>
            <a:ext cx="5268077" cy="2924944"/>
          </a:xfrm>
          <a:prstGeom prst="rect">
            <a:avLst/>
          </a:prstGeom>
        </p:spPr>
      </p:pic>
      <p:pic>
        <p:nvPicPr>
          <p:cNvPr id="9" name="Рисунок 8" descr="IMG_20250721_183316_1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1844824"/>
            <a:ext cx="4752528" cy="21386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6256" y="2060848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«Как образуются                 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 барханы?»</a:t>
            </a:r>
          </a:p>
        </p:txBody>
      </p:sp>
    </p:spTree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8" name="Рисунок 7" descr="IMG_20250721_183344_9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72816"/>
            <a:ext cx="9144000" cy="5085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5776" y="1916832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«Волшебный мир звуков»</a:t>
            </a:r>
          </a:p>
        </p:txBody>
      </p:sp>
    </p:spTree>
  </p:cSld>
  <p:clrMapOvr>
    <a:masterClrMapping/>
  </p:clrMapOvr>
  <p:transition>
    <p:cover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5" name="Рисунок 4" descr="IMG_20250721_183345_5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2606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«Волшебный мир звуков»</a:t>
            </a:r>
          </a:p>
        </p:txBody>
      </p:sp>
    </p:spTree>
  </p:cSld>
  <p:clrMapOvr>
    <a:masterClrMapping/>
  </p:clrMapOvr>
  <p:transition>
    <p:cover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85852" y="17144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IMG_20250721_183422_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1840" y="548680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«Свойства воды»</a:t>
            </a:r>
          </a:p>
        </p:txBody>
      </p:sp>
    </p:spTree>
  </p:cSld>
  <p:clrMapOvr>
    <a:masterClrMapping/>
  </p:clrMapOvr>
  <p:transition spd="med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214414" y="1643050"/>
            <a:ext cx="4286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normalizeH="0" baseline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400" b="1" i="0" u="none" strike="noStrike" normalizeH="0" baseline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IMG_20250721_183416_4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56580"/>
            <a:ext cx="4067944" cy="5401420"/>
          </a:xfrm>
          <a:prstGeom prst="rect">
            <a:avLst/>
          </a:prstGeom>
        </p:spPr>
      </p:pic>
      <p:pic>
        <p:nvPicPr>
          <p:cNvPr id="8" name="Рисунок 7" descr="IMG_20250721_183417_3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9543" y="1408097"/>
            <a:ext cx="4104457" cy="5449903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6" name="Рисунок 5" descr="IMG_20250721_183422_8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47805"/>
            <a:ext cx="3923928" cy="5210195"/>
          </a:xfrm>
          <a:prstGeom prst="rect">
            <a:avLst/>
          </a:prstGeom>
        </p:spPr>
      </p:pic>
      <p:pic>
        <p:nvPicPr>
          <p:cNvPr id="7" name="Рисунок 6" descr="IMG_20250721_183422_5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3600" y="2077387"/>
            <a:ext cx="3600400" cy="47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47059"/>
      </p:ext>
    </p:extLst>
  </p:cSld>
  <p:clrMapOvr>
    <a:masterClrMapping/>
  </p:clrMapOvr>
  <p:transition>
    <p:wheel spokes="8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5" name="Рисунок 4" descr="IMG_20250721_183358_6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2060848"/>
            <a:ext cx="5760640" cy="46870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206084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«Эксперименты с воздухом»</a:t>
            </a:r>
          </a:p>
        </p:txBody>
      </p:sp>
    </p:spTree>
    <p:extLst>
      <p:ext uri="{BB962C8B-B14F-4D97-AF65-F5344CB8AC3E}">
        <p14:creationId xmlns:p14="http://schemas.microsoft.com/office/powerpoint/2010/main" val="2466547059"/>
      </p:ext>
    </p:extLst>
  </p:cSld>
  <p:clrMapOvr>
    <a:masterClrMapping/>
  </p:clrMapOvr>
  <p:transition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дежда Валентиновна\Desktop\рыскуль\рыс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142852"/>
            <a:ext cx="878684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Актуальность детского экспериментирования состоит в том, что современные дети живут и развиваются в эпоху информатизации. В условиях быстро меняющейся жизни от человека требуется не только владение знаниями, но и в первую очередь умение добывать эти знания самому. В наши дни существует реальная проблема современных детей – замена реальной природы виртуальной</a:t>
            </a:r>
            <a:endParaRPr kumimoji="0" lang="ru-RU" sz="2000" b="1" i="0" u="none" strike="noStrike" normalizeH="0" baseline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Надежда Валентиновна\Desktop\look.com.ua-3297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3116"/>
            <a:ext cx="8429684" cy="47148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6" name="Рисунок 5" descr="IMG_20250721_183408_9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435655"/>
            <a:ext cx="6084168" cy="3422345"/>
          </a:xfrm>
          <a:prstGeom prst="rect">
            <a:avLst/>
          </a:prstGeom>
        </p:spPr>
      </p:pic>
      <p:pic>
        <p:nvPicPr>
          <p:cNvPr id="7" name="Рисунок 6" descr="IMG_20250721_183408_6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060848"/>
            <a:ext cx="5364088" cy="202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47059"/>
      </p:ext>
    </p:extLst>
  </p:cSld>
  <p:clrMapOvr>
    <a:masterClrMapping/>
  </p:clrMapOvr>
  <p:transition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9" name="Рисунок 8" descr="IMG_20241202_1033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892828"/>
            <a:ext cx="2792909" cy="4965172"/>
          </a:xfrm>
          <a:prstGeom prst="rect">
            <a:avLst/>
          </a:prstGeom>
        </p:spPr>
      </p:pic>
      <p:pic>
        <p:nvPicPr>
          <p:cNvPr id="47108" name="Picture 4" descr="https://vki2.okcdn.ru/i?r=CFtAm_VFBkioSGBqh1IBKzoYmv5frXAskdCkC_41HwwccOMm3ONKhgnKxSl6AOfToLasRXPQvwVSF6hYPmsjpHs20DTqCGy_VBJj65U3H1JgXU2emiCwFQ_c1jQAAA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4593" y="1916832"/>
            <a:ext cx="2779407" cy="4941168"/>
          </a:xfrm>
          <a:prstGeom prst="rect">
            <a:avLst/>
          </a:prstGeom>
          <a:noFill/>
        </p:spPr>
      </p:pic>
      <p:pic>
        <p:nvPicPr>
          <p:cNvPr id="11" name="Рисунок 10" descr="IMG_20250721_183359_1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1916832"/>
            <a:ext cx="2779407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47059"/>
      </p:ext>
    </p:extLst>
  </p:cSld>
  <p:clrMapOvr>
    <a:masterClrMapping/>
  </p:clrMapOvr>
  <p:transition>
    <p:wheel spokes="8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6" name="Рисунок 5" descr="IMG_20250721_183330_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1916832"/>
            <a:ext cx="5904656" cy="44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47059"/>
      </p:ext>
    </p:extLst>
  </p:cSld>
  <p:clrMapOvr>
    <a:masterClrMapping/>
  </p:clrMapOvr>
  <p:transition>
    <p:wheel spokes="8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дежда Валентиновна\Desktop\обобщение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3108" y="124911"/>
            <a:ext cx="5072098" cy="78581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Экспериментальная работа </a:t>
            </a:r>
            <a:endParaRPr lang="ru-RU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85720" y="2143116"/>
            <a:ext cx="2857520" cy="1285884"/>
          </a:xfrm>
          <a:prstGeom prst="wedgeRoundRectCallout">
            <a:avLst>
              <a:gd name="adj1" fmla="val 95305"/>
              <a:gd name="adj2" fmla="val -149699"/>
              <a:gd name="adj3" fmla="val 16667"/>
            </a:avLst>
          </a:prstGeom>
          <a:solidFill>
            <a:srgbClr val="66FF66"/>
          </a:solidFill>
          <a:ln>
            <a:solidFill>
              <a:srgbClr val="26891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вызывает </a:t>
            </a:r>
          </a:p>
          <a:p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интерес к </a:t>
            </a:r>
          </a:p>
          <a:p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исследованию </a:t>
            </a:r>
          </a:p>
          <a:p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природы</a:t>
            </a:r>
            <a:endParaRPr lang="ru-RU" dirty="0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357158" y="5143512"/>
            <a:ext cx="3071834" cy="1214446"/>
          </a:xfrm>
          <a:prstGeom prst="wedgeRoundRectCallout">
            <a:avLst>
              <a:gd name="adj1" fmla="val 80623"/>
              <a:gd name="adj2" fmla="val -398117"/>
              <a:gd name="adj3" fmla="val 16667"/>
            </a:avLst>
          </a:prstGeom>
          <a:solidFill>
            <a:srgbClr val="F31E19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активизирует восприятие учебного материала </a:t>
            </a:r>
            <a:endParaRPr lang="ru-RU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572000" y="5143512"/>
            <a:ext cx="3214710" cy="1285884"/>
          </a:xfrm>
          <a:prstGeom prst="wedgeRoundRectCallout">
            <a:avLst>
              <a:gd name="adj1" fmla="val -56486"/>
              <a:gd name="adj2" fmla="val -377770"/>
              <a:gd name="adj3" fmla="val 16667"/>
            </a:avLst>
          </a:prstGeom>
          <a:solidFill>
            <a:srgbClr val="19F3F3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стимулирует познавательную активность и любознательность 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857884" y="1928802"/>
            <a:ext cx="2786082" cy="1357322"/>
          </a:xfrm>
          <a:prstGeom prst="wedgeRoundRectCallout">
            <a:avLst>
              <a:gd name="adj1" fmla="val -102164"/>
              <a:gd name="adj2" fmla="val -122529"/>
              <a:gd name="adj3" fmla="val 16667"/>
            </a:avLst>
          </a:prstGeom>
          <a:solidFill>
            <a:srgbClr val="F21AD3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развивает мыслительные операции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32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дежда Валентиновна\Desktop\обобщение\science-background-with-test-tubes-and-flasks-vector-5144355.jpg"/>
          <p:cNvPicPr>
            <a:picLocks noChangeAspect="1" noChangeArrowheads="1"/>
          </p:cNvPicPr>
          <p:nvPr/>
        </p:nvPicPr>
        <p:blipFill>
          <a:blip r:embed="rId3" cstate="print"/>
          <a:srcRect b="7997"/>
          <a:stretch>
            <a:fillRect/>
          </a:stretch>
        </p:blipFill>
        <p:spPr bwMode="auto">
          <a:xfrm>
            <a:off x="0" y="5319"/>
            <a:ext cx="925252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1328574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620688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620689"/>
            <a:ext cx="34153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ts val="5000"/>
              </a:spcBef>
              <a:spcAft>
                <a:spcPct val="0"/>
              </a:spcAft>
              <a:buSzPct val="100000"/>
            </a:pPr>
            <a:r>
              <a:rPr lang="ru-RU" altLang="ru-RU" sz="4400" b="1" dirty="0">
                <a:solidFill>
                  <a:srgbClr val="22228B"/>
                </a:solidFill>
                <a:latin typeface="Times New Roman" pitchFamily="18" charset="0"/>
                <a:ea typeface="宋体" pitchFamily="2" charset="-122"/>
              </a:rPr>
              <a:t>Вывод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46176" y="1572428"/>
            <a:ext cx="61206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Таким образом, детское экспериментирование как метод в педагогической практике является эффективным и необходимым для развития у дошкольников исследовательской деятельности, познавательной активности, увеличения объема знаний, умений и навыков.</a:t>
            </a:r>
          </a:p>
        </p:txBody>
      </p:sp>
    </p:spTree>
    <p:extLst>
      <p:ext uri="{BB962C8B-B14F-4D97-AF65-F5344CB8AC3E}">
        <p14:creationId xmlns:p14="http://schemas.microsoft.com/office/powerpoint/2010/main" val="1242559718"/>
      </p:ext>
    </p:extLst>
  </p:cSld>
  <p:clrMapOvr>
    <a:masterClrMapping/>
  </p:clrMapOvr>
  <p:transition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дежда Валентиновна\Desktop\рыскуль\рыс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142852"/>
            <a:ext cx="364333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Ребенок все больше времени проводит за компьютером, </a:t>
            </a:r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планшетом</a:t>
            </a:r>
            <a:r>
              <a:rPr kumimoji="0" lang="ru-RU" sz="2000" b="1" i="0" u="none" strike="noStrike" normalizeH="0" baseline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телевизором. В этом нет ничего плохого, однако, все хорошо в меру. Никакой, даже самый красивый видеофильм о природе не заменит живого общения с ней. Современные дети нередко испытывают страх перед природой, для них она незнакомая и чужая.</a:t>
            </a:r>
            <a:endParaRPr kumimoji="0" lang="ru-RU" sz="2000" b="1" i="0" u="none" strike="noStrike" normalizeH="0" baseline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C:\Users\Надежда Валентиновна\Desktop\5bb4311e70e8918c2b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0"/>
            <a:ext cx="4071934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3" name="Picture 3" descr="C:\Users\Надежда Валентиновна\Desktop\unnam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643314"/>
            <a:ext cx="3143272" cy="2571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дежда Валентиновна\Desktop\обобщение\f1f9df697bcdf0954dbdea874a94a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84" y="1276"/>
            <a:ext cx="9144000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899592" y="753447"/>
            <a:ext cx="7387184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i="1" dirty="0">
                <a:solidFill>
                  <a:srgbClr val="FF0000"/>
                </a:solidFill>
              </a:rPr>
              <a:t>Цель:</a:t>
            </a:r>
            <a:r>
              <a:rPr lang="ru-RU" altLang="ru-RU" sz="2400" dirty="0"/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Способствовать развитию у детей  познавательной активности, любознательности,  стремления к самостоятельному познанию и размышлению.</a:t>
            </a:r>
            <a:endParaRPr lang="en-US" sz="2400" b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</a:rPr>
              <a:t>Задачи:</a:t>
            </a:r>
          </a:p>
          <a:p>
            <a:pPr>
              <a:buFont typeface="Wingdings" pitchFamily="2" charset="2"/>
              <a:buChar char="ü"/>
            </a:pPr>
            <a:r>
              <a:rPr lang="ru-RU" sz="2400" b="1" i="1" dirty="0"/>
              <a:t>Обогащать представления детей об окружающем мире.</a:t>
            </a:r>
          </a:p>
          <a:p>
            <a:pPr>
              <a:buFont typeface="Wingdings" pitchFamily="2" charset="2"/>
              <a:buChar char="ü"/>
            </a:pPr>
            <a:r>
              <a:rPr lang="ru-RU" sz="2400" b="1" i="1" dirty="0"/>
              <a:t>Развивать интерес к поисковой деятельности.</a:t>
            </a:r>
          </a:p>
          <a:p>
            <a:pPr>
              <a:buFont typeface="Wingdings" pitchFamily="2" charset="2"/>
              <a:buChar char="ü"/>
            </a:pPr>
            <a:r>
              <a:rPr lang="ru-RU" sz="2400" b="1" i="1" dirty="0"/>
              <a:t>Совершенствовать мыслительную деятельность детей.</a:t>
            </a:r>
          </a:p>
          <a:p>
            <a:pPr>
              <a:buFont typeface="Wingdings" pitchFamily="2" charset="2"/>
              <a:buChar char="ü"/>
            </a:pPr>
            <a:r>
              <a:rPr lang="ru-RU" sz="2400" b="1" i="1" dirty="0"/>
              <a:t>Обеспечить личностное развитие</a:t>
            </a:r>
          </a:p>
          <a:p>
            <a:r>
              <a:rPr lang="ru-RU" sz="2400" b="1" i="1" dirty="0"/>
              <a:t> каждого ребенка.</a:t>
            </a:r>
          </a:p>
          <a:p>
            <a:pPr>
              <a:spcBef>
                <a:spcPct val="0"/>
              </a:spcBef>
            </a:pPr>
            <a:endParaRPr lang="ru-RU" altLang="ru-RU" sz="2400" dirty="0"/>
          </a:p>
          <a:p>
            <a:pPr>
              <a:spcBef>
                <a:spcPct val="0"/>
              </a:spcBef>
            </a:pPr>
            <a:endParaRPr lang="ru-RU" altLang="ru-RU" sz="2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 descr="E:\ДОК\КАРТИНКИ2\карт\День Знаний картинки поздравления\kartinka_714_auto_5_80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36441" y="4681916"/>
            <a:ext cx="1368152" cy="21760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9998355"/>
      </p:ext>
    </p:extLst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дежда Валентиновна\Desktop\обобщение\f1f9df697bcdf0954dbdea874a94a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615"/>
            <a:ext cx="9467528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75656" y="828619"/>
            <a:ext cx="53285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</a:rPr>
              <a:t>          УСЛОВИЯ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</p:txBody>
      </p:sp>
      <p:pic>
        <p:nvPicPr>
          <p:cNvPr id="4" name="Picture 1" descr="E:\ДОК\КАРТИНКИ2\карт\День Знаний картинки поздравления\kartinka_714_auto_5_80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42976" y="3929066"/>
            <a:ext cx="3214710" cy="224809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27584" y="666706"/>
            <a:ext cx="7704856" cy="4367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50"/>
              </a:spcBef>
              <a:buFont typeface="Wingdings" pitchFamily="2" charset="2"/>
              <a:buChar char="Ø"/>
            </a:pPr>
            <a:endParaRPr lang="ru-RU" altLang="ru-RU" dirty="0">
              <a:solidFill>
                <a:srgbClr val="000000"/>
              </a:solidFill>
            </a:endParaRPr>
          </a:p>
          <a:p>
            <a:pPr>
              <a:spcBef>
                <a:spcPts val="1250"/>
              </a:spcBef>
            </a:pPr>
            <a:endParaRPr lang="ru-RU" altLang="ru-RU" dirty="0">
              <a:solidFill>
                <a:schemeClr val="tx2"/>
              </a:solidFill>
            </a:endParaRPr>
          </a:p>
          <a:p>
            <a:pPr>
              <a:spcBef>
                <a:spcPts val="1250"/>
              </a:spcBef>
            </a:pPr>
            <a:r>
              <a:rPr lang="ru-RU" altLang="ru-RU" sz="2000" dirty="0">
                <a:solidFill>
                  <a:srgbClr val="C00000"/>
                </a:solidFill>
              </a:rPr>
              <a:t>Для реализации поставленных задач необходимо соблюдение следующих условий:</a:t>
            </a:r>
          </a:p>
          <a:p>
            <a:pPr>
              <a:spcBef>
                <a:spcPts val="1250"/>
              </a:spcBef>
              <a:buFont typeface="Wingdings" pitchFamily="2" charset="2"/>
              <a:buChar char="Ø"/>
            </a:pPr>
            <a:r>
              <a:rPr lang="ru-RU" altLang="ru-RU" dirty="0">
                <a:solidFill>
                  <a:srgbClr val="000000"/>
                </a:solidFill>
              </a:rPr>
              <a:t>Учет возрастных и индивидуальных особенностей детей</a:t>
            </a:r>
          </a:p>
          <a:p>
            <a:pPr>
              <a:spcBef>
                <a:spcPts val="1250"/>
              </a:spcBef>
              <a:buFont typeface="Wingdings" pitchFamily="2" charset="2"/>
              <a:buChar char="Ø"/>
            </a:pPr>
            <a:r>
              <a:rPr lang="ru-RU" altLang="ru-RU" dirty="0">
                <a:solidFill>
                  <a:srgbClr val="000000"/>
                </a:solidFill>
              </a:rPr>
              <a:t>Сотрудничество и целенаправленная работа с родителями</a:t>
            </a:r>
          </a:p>
          <a:p>
            <a:pPr>
              <a:spcBef>
                <a:spcPts val="1250"/>
              </a:spcBef>
              <a:buFont typeface="Wingdings" pitchFamily="2" charset="2"/>
              <a:buChar char="Ø"/>
            </a:pPr>
            <a:r>
              <a:rPr lang="ru-RU" altLang="ru-RU" dirty="0">
                <a:solidFill>
                  <a:srgbClr val="000000"/>
                </a:solidFill>
              </a:rPr>
              <a:t>Формирование предметно-развивающей среды для детского </a:t>
            </a:r>
            <a:r>
              <a:rPr lang="ru-RU" altLang="ru-RU" b="1" dirty="0">
                <a:solidFill>
                  <a:srgbClr val="000000"/>
                </a:solidFill>
              </a:rPr>
              <a:t>экспериментирования</a:t>
            </a:r>
          </a:p>
          <a:p>
            <a:pPr>
              <a:spcBef>
                <a:spcPts val="1250"/>
              </a:spcBef>
              <a:buFont typeface="Wingdings" pitchFamily="2" charset="2"/>
              <a:buChar char="Ø"/>
            </a:pPr>
            <a:r>
              <a:rPr lang="ru-RU" altLang="ru-RU" b="1" dirty="0">
                <a:solidFill>
                  <a:srgbClr val="000000"/>
                </a:solidFill>
              </a:rPr>
              <a:t>Использование </a:t>
            </a:r>
            <a:r>
              <a:rPr lang="ru-RU" altLang="ru-RU" dirty="0">
                <a:solidFill>
                  <a:srgbClr val="000000"/>
                </a:solidFill>
              </a:rPr>
              <a:t>широкого спектра методов и приемов обучения и воспитания дошкольников</a:t>
            </a:r>
          </a:p>
          <a:p>
            <a:pPr>
              <a:spcBef>
                <a:spcPts val="1250"/>
              </a:spcBef>
            </a:pPr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45244"/>
      </p:ext>
    </p:extLst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дежда Валентиновна\Desktop\обобщение\science-background-with-test-tubes-and-flasks-vector-5144355.jpg"/>
          <p:cNvPicPr>
            <a:picLocks noChangeAspect="1" noChangeArrowheads="1"/>
          </p:cNvPicPr>
          <p:nvPr/>
        </p:nvPicPr>
        <p:blipFill>
          <a:blip r:embed="rId2" cstate="print"/>
          <a:srcRect b="7997"/>
          <a:stretch>
            <a:fillRect/>
          </a:stretch>
        </p:blipFill>
        <p:spPr bwMode="auto">
          <a:xfrm>
            <a:off x="-6246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1328574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620688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dirty="0">
                <a:solidFill>
                  <a:srgbClr val="FF0000"/>
                </a:solidFill>
              </a:rPr>
              <a:t>МЕТОДЫ</a:t>
            </a:r>
            <a:br>
              <a:rPr lang="ru-RU" altLang="ru-RU" sz="2000" i="1" dirty="0">
                <a:solidFill>
                  <a:srgbClr val="FF0000"/>
                </a:solidFill>
              </a:rPr>
            </a:b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328574"/>
            <a:ext cx="69127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000" b="1" dirty="0">
                <a:cs typeface="Times New Roman" pitchFamily="18" charset="0"/>
              </a:rPr>
              <a:t>наблюдения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000" b="1" dirty="0">
                <a:cs typeface="Times New Roman" pitchFamily="18" charset="0"/>
              </a:rPr>
              <a:t>постановка и решение вопросов проблемного характера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000" b="1" dirty="0">
                <a:cs typeface="Times New Roman" pitchFamily="18" charset="0"/>
              </a:rPr>
              <a:t>моделирование (создание моделей  об изменениях в природе)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000" b="1" dirty="0">
                <a:cs typeface="Times New Roman" pitchFamily="18" charset="0"/>
              </a:rPr>
              <a:t> опыты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000" b="1" dirty="0">
                <a:cs typeface="Times New Roman" pitchFamily="18" charset="0"/>
              </a:rPr>
              <a:t> фиксация результатов: наблюдений, опытов, экспериментов, трудовой деятельности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000" b="1" dirty="0">
                <a:cs typeface="Times New Roman" pitchFamily="18" charset="0"/>
              </a:rPr>
              <a:t>использование художественного слова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000" b="1" dirty="0">
                <a:cs typeface="Times New Roman" pitchFamily="18" charset="0"/>
              </a:rPr>
              <a:t>дидактические игры, игровые обучающие  и творчески е развивающие ситуации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000" b="1" dirty="0">
                <a:cs typeface="Times New Roman" pitchFamily="18" charset="0"/>
              </a:rPr>
              <a:t>трудовые поручения, действия</a:t>
            </a:r>
          </a:p>
        </p:txBody>
      </p:sp>
    </p:spTree>
  </p:cSld>
  <p:clrMapOvr>
    <a:masterClrMapping/>
  </p:clrMapOvr>
  <p:transition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дежда Валентиновна\Desktop\обобщение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62656341"/>
              </p:ext>
            </p:extLst>
          </p:nvPr>
        </p:nvGraphicFramePr>
        <p:xfrm>
          <a:off x="142844" y="0"/>
          <a:ext cx="900115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1" descr="E:\ДОК\КАРТИНКИ2\карт\День Знаний картинки поздравления\kartinka_714_auto_5_80.gif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3609776"/>
            <a:ext cx="1571636" cy="3248224"/>
          </a:xfrm>
          <a:prstGeom prst="rect">
            <a:avLst/>
          </a:prstGeom>
          <a:noFill/>
        </p:spPr>
      </p:pic>
      <p:sp>
        <p:nvSpPr>
          <p:cNvPr id="7" name="Стрелка вверх 6"/>
          <p:cNvSpPr/>
          <p:nvPr/>
        </p:nvSpPr>
        <p:spPr>
          <a:xfrm>
            <a:off x="4214810" y="1571612"/>
            <a:ext cx="341756" cy="978408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 rot="5400000">
            <a:off x="5508411" y="2882353"/>
            <a:ext cx="341756" cy="642942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 flipV="1">
            <a:off x="4214810" y="4286256"/>
            <a:ext cx="341756" cy="978408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 rot="16200000">
            <a:off x="2936643" y="3096667"/>
            <a:ext cx="341756" cy="500066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дежда Валентиновна\Desktop\обобщение\59460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310" y="81460"/>
            <a:ext cx="9579457" cy="677654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285984" y="1044157"/>
            <a:ext cx="442915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normalizeH="0" baseline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3282" y="672853"/>
            <a:ext cx="6357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altLang="ru-RU" sz="4000" dirty="0">
                <a:solidFill>
                  <a:srgbClr val="22228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ФОРМЫ РАБОТЫ С  ДЕТЬМИ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630765"/>
            <a:ext cx="6768752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50"/>
              </a:spcBef>
              <a:buSzPct val="60000"/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</a:rPr>
              <a:t>специально организованные занятия</a:t>
            </a:r>
          </a:p>
          <a:p>
            <a:pPr>
              <a:spcBef>
                <a:spcPts val="600"/>
              </a:spcBef>
              <a:buSzPct val="60000"/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</a:rPr>
              <a:t>занятия по экологии с элементами экспериментирования</a:t>
            </a:r>
          </a:p>
          <a:p>
            <a:pPr>
              <a:spcBef>
                <a:spcPts val="600"/>
              </a:spcBef>
              <a:buSzPct val="60000"/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</a:rPr>
              <a:t>комплексные прогулки  с элементами экологии и экспериментирования</a:t>
            </a:r>
          </a:p>
          <a:p>
            <a:pPr>
              <a:spcBef>
                <a:spcPts val="600"/>
              </a:spcBef>
              <a:buSzPct val="60000"/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</a:rPr>
              <a:t>короткие опыты во время прогулок</a:t>
            </a:r>
          </a:p>
          <a:p>
            <a:pPr>
              <a:spcBef>
                <a:spcPts val="600"/>
              </a:spcBef>
              <a:buSzPct val="60000"/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</a:rPr>
              <a:t>беседы, подтвержденные показами опытов</a:t>
            </a:r>
          </a:p>
          <a:p>
            <a:pPr>
              <a:spcBef>
                <a:spcPts val="600"/>
              </a:spcBef>
              <a:buSzPct val="60000"/>
              <a:buFont typeface="Wingdings" pitchFamily="2" charset="2"/>
              <a:buChar char="Ø"/>
            </a:pPr>
            <a:r>
              <a:rPr lang="ru-RU" altLang="ru-RU" sz="2000" b="1" dirty="0">
                <a:solidFill>
                  <a:srgbClr val="000000"/>
                </a:solidFill>
              </a:rPr>
              <a:t>самостоятельно организованные  детьми эксперименты под непосредственным наблюдением воспитателя</a:t>
            </a:r>
          </a:p>
        </p:txBody>
      </p:sp>
    </p:spTree>
    <p:extLst>
      <p:ext uri="{BB962C8B-B14F-4D97-AF65-F5344CB8AC3E}">
        <p14:creationId xmlns:p14="http://schemas.microsoft.com/office/powerpoint/2010/main" val="2334126129"/>
      </p:ext>
    </p:extLst>
  </p:cSld>
  <p:clrMapOvr>
    <a:masterClrMapping/>
  </p:clrMapOvr>
  <p:transition>
    <p:split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552</Words>
  <Application>Microsoft Office PowerPoint</Application>
  <PresentationFormat>Экран (4:3)</PresentationFormat>
  <Paragraphs>85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 Валентиновна</dc:creator>
  <cp:lastModifiedBy>Asus</cp:lastModifiedBy>
  <cp:revision>124</cp:revision>
  <dcterms:created xsi:type="dcterms:W3CDTF">2020-01-26T13:49:31Z</dcterms:created>
  <dcterms:modified xsi:type="dcterms:W3CDTF">2025-10-13T16:17:27Z</dcterms:modified>
</cp:coreProperties>
</file>